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</p:sldMasterIdLst>
  <p:notesMasterIdLst>
    <p:notesMasterId r:id="rId9"/>
  </p:notesMasterIdLst>
  <p:sldIdLst>
    <p:sldId id="278" r:id="rId2"/>
    <p:sldId id="292" r:id="rId3"/>
    <p:sldId id="284" r:id="rId4"/>
    <p:sldId id="309" r:id="rId5"/>
    <p:sldId id="310" r:id="rId6"/>
    <p:sldId id="315" r:id="rId7"/>
    <p:sldId id="317" r:id="rId8"/>
  </p:sldIdLst>
  <p:sldSz cx="12192000" cy="6858000"/>
  <p:notesSz cx="13716000" cy="24384000"/>
  <p:embeddedFontLst>
    <p:embeddedFont>
      <p:font typeface="Arial Black" panose="020B0A04020102020204" pitchFamily="34" charset="0"/>
      <p:bold r:id="rId10"/>
    </p:embeddedFont>
    <p:embeddedFont>
      <p:font typeface="B Yekan" panose="00000400000000000000" pitchFamily="2" charset="-78"/>
      <p:regular r:id="rId11"/>
    </p:embeddedFont>
    <p:embeddedFont>
      <p:font typeface="Iranian Sans" panose="01000500000000020002" pitchFamily="2" charset="-78"/>
      <p:regular r:id="rId12"/>
    </p:embeddedFont>
    <p:embeddedFont>
      <p:font typeface="Kalam" panose="020B0604020202020204" charset="0"/>
      <p:regular r:id="rId13"/>
    </p:embeddedFont>
    <p:embeddedFont>
      <p:font typeface="Sabon Next LT" panose="020005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3B1"/>
    <a:srgbClr val="F5E7D5"/>
    <a:srgbClr val="D2D592"/>
    <a:srgbClr val="F5CDCE"/>
    <a:srgbClr val="FDFAF6"/>
    <a:srgbClr val="E6E6E6"/>
    <a:srgbClr val="4E185A"/>
    <a:srgbClr val="4C1958"/>
    <a:srgbClr val="AAC3E8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7" autoAdjust="0"/>
    <p:restoredTop sz="94609" autoAdjust="0"/>
  </p:normalViewPr>
  <p:slideViewPr>
    <p:cSldViewPr snapToGrid="0" snapToObjects="1">
      <p:cViewPr varScale="1">
        <p:scale>
          <a:sx n="59" d="100"/>
          <a:sy n="59" d="100"/>
        </p:scale>
        <p:origin x="42" y="135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400" b="1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عوامل موثر در تغییر مراجع</a:t>
            </a:r>
            <a:endParaRPr lang="en-US" sz="2800" dirty="0">
              <a:effectLst/>
              <a:cs typeface="B Yekan" panose="00000400000000000000" pitchFamily="2" charset="-78"/>
            </a:endParaRPr>
          </a:p>
        </c:rich>
      </c:tx>
      <c:layout>
        <c:manualLayout>
          <c:xMode val="edge"/>
          <c:yMode val="edge"/>
          <c:x val="0.37207772011593926"/>
          <c:y val="3.3333333333333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195566632850614E-2"/>
          <c:y val="0.15903251676873725"/>
          <c:w val="0.39979520077100889"/>
          <c:h val="0.7045666375036453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72-4318-B97E-4D0B13DC65FD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72-4318-B97E-4D0B13DC65FD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72-4318-B97E-4D0B13DC65FD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72-4318-B97E-4D0B13DC65FD}"/>
              </c:ext>
            </c:extLst>
          </c:dPt>
          <c:dLbls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ویژگی مراجع</c:v>
                </c:pt>
                <c:pt idx="1">
                  <c:v>نوع مشکل و امیدواری به حلش</c:v>
                </c:pt>
                <c:pt idx="2">
                  <c:v>رابطه ی مشاوره ای</c:v>
                </c:pt>
                <c:pt idx="3">
                  <c:v>تکنیک مورد استفاده</c:v>
                </c:pt>
              </c:strCache>
            </c:strRef>
          </c:cat>
          <c:val>
            <c:numRef>
              <c:f>Sheet1!$B$2:$B$5</c:f>
              <c:numCache>
                <c:formatCode>[$-3000401]0</c:formatCode>
                <c:ptCount val="4"/>
                <c:pt idx="0">
                  <c:v>40</c:v>
                </c:pt>
                <c:pt idx="1">
                  <c:v>30</c:v>
                </c:pt>
                <c:pt idx="2" formatCode="[$-3000401]0.#">
                  <c:v>15</c:v>
                </c:pt>
                <c:pt idx="3" formatCode="[$-3000401]0.#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E09A-4D39-9E3D-A7A9DE4510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201125634547064"/>
          <c:y val="0.22734004082822981"/>
          <c:w val="0.25647272547048927"/>
          <c:h val="0.2948821813939924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 rtl="1"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B Yekan" panose="00000400000000000000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0.53242</cdr:x>
      <cdr:y>0.60538</cdr:y>
    </cdr:from>
    <cdr:to>
      <cdr:x>0.78705</cdr:x>
      <cdr:y>0.9383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DDF51058-633F-19AD-A4D4-073300CA0044}"/>
            </a:ext>
          </a:extLst>
        </cdr:cNvPr>
        <cdr:cNvSpPr/>
      </cdr:nvSpPr>
      <cdr:spPr>
        <a:xfrm xmlns:a="http://schemas.openxmlformats.org/drawingml/2006/main">
          <a:off x="6434875" y="4151718"/>
          <a:ext cx="3077404" cy="228316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5E7D5"/>
        </a:solidFill>
        <a:ln xmlns:a="http://schemas.openxmlformats.org/drawingml/2006/main">
          <a:solidFill>
            <a:srgbClr val="EDD3B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1">
            <a:lnSpc>
              <a:spcPct val="150000"/>
            </a:lnSpc>
          </a:pPr>
          <a:r>
            <a:rPr lang="fa-IR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rPr>
            <a:t>هر کدام می تواند دیگری را تقویت کند.</a:t>
          </a:r>
          <a:endParaRPr lang="en-US" sz="28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Yekan" panose="00000400000000000000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7/06/relationships/model3d" Target="../media/model3d2.glb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3640" y="280398"/>
            <a:ext cx="7177823" cy="1225296"/>
          </a:xfrm>
        </p:spPr>
        <p:txBody>
          <a:bodyPr/>
          <a:lstStyle/>
          <a:p>
            <a:r>
              <a:rPr lang="fa-IR" sz="4000" dirty="0">
                <a:latin typeface="Iranian Sans" panose="01000500000000020002" pitchFamily="2" charset="-78"/>
                <a:cs typeface="Iranian Sans" panose="01000500000000020002" pitchFamily="2" charset="-78"/>
              </a:rPr>
              <a:t>نظریه های مشاوره تحصیلی</a:t>
            </a:r>
            <a:endParaRPr lang="en-US" sz="4000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1308614"/>
            <a:ext cx="3493008" cy="2001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ارائه دهندگان: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3144F-45DB-D922-5361-D4A020D985FC}"/>
              </a:ext>
            </a:extLst>
          </p:cNvPr>
          <p:cNvSpPr txBox="1"/>
          <p:nvPr/>
        </p:nvSpPr>
        <p:spPr>
          <a:xfrm>
            <a:off x="4700735" y="3938652"/>
            <a:ext cx="279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Iranian Sans" panose="01000500000000020002" pitchFamily="2" charset="-78"/>
                <a:cs typeface="Iranian Sans" panose="01000500000000020002" pitchFamily="2" charset="-78"/>
              </a:rPr>
              <a:t>نام استاد:</a:t>
            </a:r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455BF-3351-7528-2FDF-88F7454FEE3E}"/>
              </a:ext>
            </a:extLst>
          </p:cNvPr>
          <p:cNvSpPr txBox="1"/>
          <p:nvPr/>
        </p:nvSpPr>
        <p:spPr>
          <a:xfrm>
            <a:off x="5334947" y="4501337"/>
            <a:ext cx="1522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dirty="0"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76" y="347472"/>
            <a:ext cx="7764166" cy="768096"/>
          </a:xfrm>
        </p:spPr>
        <p:txBody>
          <a:bodyPr/>
          <a:lstStyle/>
          <a:p>
            <a:pPr algn="r"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نظریه چیست؟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+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 حاج آقا </a:t>
            </a:r>
            <a:r>
              <a:rPr lang="fa-I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پوپر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4" y="1566410"/>
            <a:ext cx="7094495" cy="5555687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تغییر تعریف کلمات در یک زمینه خاص 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(آره دیگه همش بشین بازی کن)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(ببین – نگاه کن، گوش کن، بهت هشدار میدم، توجه کن، </a:t>
            </a:r>
            <a:r>
              <a:rPr lang="fa-IR" dirty="0" err="1">
                <a:cs typeface="B Yekan" panose="00000400000000000000" pitchFamily="2" charset="-78"/>
              </a:rPr>
              <a:t>یه</a:t>
            </a:r>
            <a:r>
              <a:rPr lang="fa-IR" dirty="0">
                <a:cs typeface="B Yekan" panose="00000400000000000000" pitchFamily="2" charset="-78"/>
              </a:rPr>
              <a:t> اتفاق بد </a:t>
            </a:r>
            <a:r>
              <a:rPr lang="fa-IR" dirty="0" err="1">
                <a:cs typeface="B Yekan" panose="00000400000000000000" pitchFamily="2" charset="-78"/>
              </a:rPr>
              <a:t>داره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میوفته</a:t>
            </a:r>
            <a:r>
              <a:rPr lang="fa-IR" dirty="0">
                <a:cs typeface="B Yekan" panose="00000400000000000000" pitchFamily="2" charset="-78"/>
              </a:rPr>
              <a:t>، دروغ نگو من </a:t>
            </a:r>
            <a:r>
              <a:rPr lang="fa-IR" dirty="0" err="1">
                <a:cs typeface="B Yekan" panose="00000400000000000000" pitchFamily="2" charset="-78"/>
              </a:rPr>
              <a:t>راسش</a:t>
            </a:r>
            <a:r>
              <a:rPr lang="fa-IR" dirty="0">
                <a:cs typeface="B Yekan" panose="00000400000000000000" pitchFamily="2" charset="-78"/>
              </a:rPr>
              <a:t> و میدونم، </a:t>
            </a:r>
            <a:r>
              <a:rPr lang="fa-IR" dirty="0" err="1">
                <a:cs typeface="B Yekan" panose="00000400000000000000" pitchFamily="2" charset="-78"/>
              </a:rPr>
              <a:t>داره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یه</a:t>
            </a:r>
            <a:r>
              <a:rPr lang="fa-IR" dirty="0">
                <a:cs typeface="B Yekan" panose="00000400000000000000" pitchFamily="2" charset="-78"/>
              </a:rPr>
              <a:t> کار بدی انجام میده)</a:t>
            </a:r>
          </a:p>
          <a:p>
            <a:pPr algn="r" rtl="1">
              <a:lnSpc>
                <a:spcPct val="150000"/>
              </a:lnSpc>
            </a:pPr>
            <a:endParaRPr lang="fa-IR" sz="500" dirty="0"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و حالا نظریه در زمینه علمی:</a:t>
            </a:r>
          </a:p>
          <a:p>
            <a:pPr algn="r" rtl="1">
              <a:lnSpc>
                <a:spcPct val="150000"/>
              </a:lnSpc>
            </a:pPr>
            <a:endParaRPr lang="fa-IR" sz="100" dirty="0"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مدل قابل آزمایش (با مشاهده تجربی) برای پاسخ به سوال چرا؟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که ما رو قادر میکنه پیش بینی و پیش گیری (کنترل) کنیم.</a:t>
            </a:r>
          </a:p>
          <a:p>
            <a:pPr algn="r" rtl="1">
              <a:lnSpc>
                <a:spcPct val="150000"/>
              </a:lnSpc>
            </a:pPr>
            <a:endParaRPr lang="fa-IR" sz="500" dirty="0"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پوپر</a:t>
            </a:r>
            <a:endParaRPr lang="fa-I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نظریه: فرضیه </a:t>
            </a:r>
            <a:r>
              <a:rPr lang="fa-IR" dirty="0" err="1">
                <a:cs typeface="B Yekan" panose="00000400000000000000" pitchFamily="2" charset="-78"/>
              </a:rPr>
              <a:t>هایی</a:t>
            </a:r>
            <a:r>
              <a:rPr lang="fa-IR" dirty="0">
                <a:cs typeface="B Yekan" panose="00000400000000000000" pitchFamily="2" charset="-78"/>
              </a:rPr>
              <a:t> درباره ماهیت واقعی اشیا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نظریه = تور برای صید حقایق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چیزی عملی تر از یک نظریه نیس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44CECD-6469-D677-46D2-DB37B5FF5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394" y="897018"/>
            <a:ext cx="4174606" cy="5063964"/>
          </a:xfrm>
          <a:prstGeom prst="ellipse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cdffkf">
                <a:extLst>
                  <a:ext uri="{FF2B5EF4-FFF2-40B4-BE49-F238E27FC236}">
                    <a16:creationId xmlns:a16="http://schemas.microsoft.com/office/drawing/2014/main" id="{949AE0CC-4D8F-C79E-8C0E-2B5C3CA605DF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39357874"/>
                  </p:ext>
                </p:extLst>
              </p:nvPr>
            </p:nvGraphicFramePr>
            <p:xfrm>
              <a:off x="0" y="5242063"/>
              <a:ext cx="1647448" cy="143783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647448" cy="1437838"/>
                    </a:xfrm>
                    <a:prstGeom prst="rect">
                      <a:avLst/>
                    </a:prstGeom>
                  </am3d:spPr>
                  <am3d:camera>
                    <am3d:pos x="0" y="0" z="6722719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245046" d="1000000"/>
                    <am3d:preTrans dx="-386604" dy="-17000240" dz="-6565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28989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cdffkf">
                <a:extLst>
                  <a:ext uri="{FF2B5EF4-FFF2-40B4-BE49-F238E27FC236}">
                    <a16:creationId xmlns:a16="http://schemas.microsoft.com/office/drawing/2014/main" id="{949AE0CC-4D8F-C79E-8C0E-2B5C3CA605DF}"/>
                  </a:ex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5242063"/>
                <a:ext cx="1647448" cy="14378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352" y="5798775"/>
            <a:ext cx="5535448" cy="434113"/>
          </a:xfrm>
        </p:spPr>
        <p:txBody>
          <a:bodyPr/>
          <a:lstStyle/>
          <a:p>
            <a:pPr algn="r"/>
            <a:r>
              <a:rPr lang="fa-IR" sz="1400" dirty="0">
                <a:latin typeface="Iranian Sans" panose="01000500000000020002" pitchFamily="2" charset="-78"/>
                <a:cs typeface="Iranian Sans" panose="01000500000000020002" pitchFamily="2" charset="-78"/>
              </a:rPr>
              <a:t>جدول شماره (۵-۱): مقایسه نقش مشاور در رویکرد جدید و سنتی</a:t>
            </a:r>
            <a:endParaRPr lang="en-US" sz="1400" b="1" dirty="0">
              <a:solidFill>
                <a:schemeClr val="accent6"/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122237-B06F-5E42-B051-D7859FC2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348" y="457200"/>
            <a:ext cx="6614728" cy="1257158"/>
          </a:xfrm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4000" spc="-300" dirty="0">
                <a:solidFill>
                  <a:schemeClr val="accent1">
                    <a:lumMod val="50000"/>
                  </a:schemeClr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مشاوره مدرسه مبتنی بر توانایی</a:t>
            </a:r>
            <a:endParaRPr lang="en-US" sz="4000" spc="-300" dirty="0">
              <a:solidFill>
                <a:schemeClr val="accent1">
                  <a:lumMod val="50000"/>
                </a:schemeClr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2000" spc="-150" dirty="0">
                <a:solidFill>
                  <a:schemeClr val="accent1">
                    <a:lumMod val="75000"/>
                  </a:schemeClr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(مقایسه جدید و قدیم)</a:t>
            </a:r>
            <a:endParaRPr lang="en-US" sz="2000" spc="-150" dirty="0">
              <a:solidFill>
                <a:schemeClr val="accent1">
                  <a:lumMod val="75000"/>
                </a:schemeClr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741C25E-0A83-72E5-C564-E0EBB3D4E3F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54228"/>
              </p:ext>
            </p:extLst>
          </p:nvPr>
        </p:nvGraphicFramePr>
        <p:xfrm>
          <a:off x="264668" y="2305878"/>
          <a:ext cx="11768132" cy="3475857"/>
        </p:xfrm>
        <a:graphic>
          <a:graphicData uri="http://schemas.openxmlformats.org/drawingml/2006/table">
            <a:tbl>
              <a:tblPr rtl="1" firstRow="1" bandRow="1">
                <a:tableStyleId>{1FECB4D8-DB02-4DC6-A0A2-4F2EBAE1DC90}</a:tableStyleId>
              </a:tblPr>
              <a:tblGrid>
                <a:gridCol w="5884066">
                  <a:extLst>
                    <a:ext uri="{9D8B030D-6E8A-4147-A177-3AD203B41FA5}">
                      <a16:colId xmlns:a16="http://schemas.microsoft.com/office/drawing/2014/main" val="4196679804"/>
                    </a:ext>
                  </a:extLst>
                </a:gridCol>
                <a:gridCol w="5884066">
                  <a:extLst>
                    <a:ext uri="{9D8B030D-6E8A-4147-A177-3AD203B41FA5}">
                      <a16:colId xmlns:a16="http://schemas.microsoft.com/office/drawing/2014/main" val="2349917283"/>
                    </a:ext>
                  </a:extLst>
                </a:gridCol>
              </a:tblGrid>
              <a:tr h="49655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Iranian Sans" panose="01000500000000020002" pitchFamily="2" charset="-78"/>
                          <a:cs typeface="Iranian Sans" panose="01000500000000020002" pitchFamily="2" charset="-78"/>
                        </a:rPr>
                        <a:t>رویکرد سنتی</a:t>
                      </a:r>
                      <a:endParaRPr lang="en-US" sz="2000" dirty="0">
                        <a:latin typeface="Iranian Sans" panose="01000500000000020002" pitchFamily="2" charset="-78"/>
                        <a:cs typeface="Iranian Sans" panose="01000500000000020002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latin typeface="Iranian Sans" panose="01000500000000020002" pitchFamily="2" charset="-78"/>
                          <a:cs typeface="Iranian Sans" panose="01000500000000020002" pitchFamily="2" charset="-78"/>
                        </a:rPr>
                        <a:t>رویکرد جدید</a:t>
                      </a:r>
                      <a:endParaRPr lang="en-US" sz="2000" dirty="0">
                        <a:latin typeface="Iranian Sans" panose="01000500000000020002" pitchFamily="2" charset="-78"/>
                        <a:cs typeface="Iranian Sans" panose="01000500000000020002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8917765"/>
                  </a:ext>
                </a:extLst>
              </a:tr>
              <a:tr h="49655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آسیب </a:t>
                      </a:r>
                      <a:r>
                        <a:rPr lang="fa-IR" sz="2000" dirty="0" err="1">
                          <a:cs typeface="B Yekan" panose="00000400000000000000" pitchFamily="2" charset="-78"/>
                        </a:rPr>
                        <a:t>شناسی</a:t>
                      </a:r>
                      <a:r>
                        <a:rPr lang="fa-IR" sz="2000" dirty="0">
                          <a:cs typeface="B Yekan" panose="00000400000000000000" pitchFamily="2" charset="-78"/>
                        </a:rPr>
                        <a:t> طور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توجه به توانایی و استعداد (پیله </a:t>
                      </a:r>
                      <a:r>
                        <a:rPr lang="fa-IR" sz="2000" dirty="0" err="1">
                          <a:cs typeface="B Yekan" panose="00000400000000000000" pitchFamily="2" charset="-78"/>
                        </a:rPr>
                        <a:t>نمکنه</a:t>
                      </a:r>
                      <a:r>
                        <a:rPr lang="fa-IR" sz="2000" dirty="0">
                          <a:cs typeface="B Yekan" panose="00000400000000000000" pitchFamily="2" charset="-78"/>
                        </a:rPr>
                        <a:t> به بدی هات)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35846679"/>
                  </a:ext>
                </a:extLst>
              </a:tr>
              <a:tr h="49655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مشکل دارا مرکز توجه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همه مهم و مورد توجه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9183021"/>
                  </a:ext>
                </a:extLst>
              </a:tr>
              <a:tr h="49655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تمرکز بر رویکرد درمانی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رویکرد رشدی (جامعیت، توجه)(تمام ابعاد، تمام پایه ها)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1153768"/>
                  </a:ext>
                </a:extLst>
              </a:tr>
              <a:tr h="49655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نقش جنبی (نخودی) (معلم جهنمی)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نقش رهبری کننده (بهبود جایگاه)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04047520"/>
                  </a:ext>
                </a:extLst>
              </a:tr>
              <a:tr h="49655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برنامه های مجزا و گسترده (برنامه های فرهنگی هم به نام ما)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برنامه هم جانبه و جامع (راهبرد طولانی مدت)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3297981"/>
                  </a:ext>
                </a:extLst>
              </a:tr>
              <a:tr h="496551"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شما مدرسه خوب باش جامعه مهم نی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>
                          <a:cs typeface="B Yekan" panose="00000400000000000000" pitchFamily="2" charset="-78"/>
                        </a:rPr>
                        <a:t>بالاخره قرار وارد جامعه </a:t>
                      </a:r>
                      <a:r>
                        <a:rPr lang="fa-IR" sz="2000" dirty="0" err="1">
                          <a:cs typeface="B Yekan" panose="00000400000000000000" pitchFamily="2" charset="-78"/>
                        </a:rPr>
                        <a:t>بشی</a:t>
                      </a:r>
                      <a:r>
                        <a:rPr lang="fa-IR" sz="2000" dirty="0">
                          <a:cs typeface="B Yekan" panose="00000400000000000000" pitchFamily="2" charset="-78"/>
                        </a:rPr>
                        <a:t> اونم مهم + مدرسه </a:t>
                      </a:r>
                      <a:endParaRPr lang="en-US" sz="2000" dirty="0">
                        <a:cs typeface="B Yekan" panose="00000400000000000000" pitchFamily="2" charset="-78"/>
                      </a:endParaRPr>
                    </a:p>
                  </a:txBody>
                  <a:tcPr marL="100750" marR="100750" marT="50375" marB="503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63902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 descr="Star Struck Emoji">
                <a:extLst>
                  <a:ext uri="{FF2B5EF4-FFF2-40B4-BE49-F238E27FC236}">
                    <a16:creationId xmlns:a16="http://schemas.microsoft.com/office/drawing/2014/main" id="{0C2581DE-5234-AA7C-BCBB-3EF8C6E2DB3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65426430"/>
                  </p:ext>
                </p:extLst>
              </p:nvPr>
            </p:nvGraphicFramePr>
            <p:xfrm>
              <a:off x="150193" y="67392"/>
              <a:ext cx="1245608" cy="124560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45608" cy="1245607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1961081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 ax="1666972" ay="1488835" az="748080"/>
                    <am3d:postTrans dx="0" dy="0" dz="0"/>
                  </am3d:trans>
                  <am3d:raster rName="Office3DRenderer" rVer="16.0.8326">
                    <am3d:blip r:embed="rId3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 descr="Star Struck Emoji">
                <a:extLst>
                  <a:ext uri="{FF2B5EF4-FFF2-40B4-BE49-F238E27FC236}">
                    <a16:creationId xmlns:a16="http://schemas.microsoft.com/office/drawing/2014/main" id="{0C2581DE-5234-AA7C-BCBB-3EF8C6E2DB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193" y="67392"/>
                <a:ext cx="1245608" cy="12456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Char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D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4CB75B-D974-DCC3-5C65-771BDDC2F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1"/>
          <a:stretch/>
        </p:blipFill>
        <p:spPr>
          <a:xfrm>
            <a:off x="677754" y="0"/>
            <a:ext cx="10836492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22BDC-B13B-9BDB-315C-FC2BACD0CA80}"/>
              </a:ext>
            </a:extLst>
          </p:cNvPr>
          <p:cNvSpPr/>
          <p:nvPr/>
        </p:nvSpPr>
        <p:spPr>
          <a:xfrm>
            <a:off x="11465024" y="0"/>
            <a:ext cx="726976" cy="6858000"/>
          </a:xfrm>
          <a:prstGeom prst="rect">
            <a:avLst/>
          </a:prstGeom>
          <a:solidFill>
            <a:srgbClr val="4E185A"/>
          </a:solidFill>
          <a:ln>
            <a:solidFill>
              <a:srgbClr val="4C1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C9D9D53-2181-461E-B3C1-889EF3B2EF79}"/>
              </a:ext>
            </a:extLst>
          </p:cNvPr>
          <p:cNvSpPr/>
          <p:nvPr/>
        </p:nvSpPr>
        <p:spPr>
          <a:xfrm flipH="1" flipV="1">
            <a:off x="11070586" y="4947191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tx2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594043-08D9-442B-78EF-13E746CF70DF}"/>
              </a:ext>
            </a:extLst>
          </p:cNvPr>
          <p:cNvSpPr txBox="1">
            <a:spLocks/>
          </p:cNvSpPr>
          <p:nvPr/>
        </p:nvSpPr>
        <p:spPr>
          <a:xfrm>
            <a:off x="4522489" y="225552"/>
            <a:ext cx="3147022" cy="768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4875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dirty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Iranian Sans" panose="01000500000000020002" pitchFamily="2" charset="-78"/>
                <a:cs typeface="Iranian Sans" panose="01000500000000020002" pitchFamily="2" charset="-78"/>
              </a:rPr>
              <a:t>نظریه بافت</a:t>
            </a:r>
            <a:endParaRPr lang="en-US" dirty="0">
              <a:ln>
                <a:solidFill>
                  <a:schemeClr val="bg2"/>
                </a:solidFill>
              </a:ln>
              <a:solidFill>
                <a:schemeClr val="bg2"/>
              </a:solidFill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84B618C-15C2-C925-4F73-4F4F0E7B9C36}"/>
              </a:ext>
            </a:extLst>
          </p:cNvPr>
          <p:cNvSpPr txBox="1">
            <a:spLocks/>
          </p:cNvSpPr>
          <p:nvPr/>
        </p:nvSpPr>
        <p:spPr>
          <a:xfrm>
            <a:off x="11097768" y="6096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A7795E-367E-16FE-6563-D274002BD699}"/>
              </a:ext>
            </a:extLst>
          </p:cNvPr>
          <p:cNvSpPr/>
          <p:nvPr/>
        </p:nvSpPr>
        <p:spPr>
          <a:xfrm>
            <a:off x="0" y="0"/>
            <a:ext cx="726976" cy="6858000"/>
          </a:xfrm>
          <a:prstGeom prst="rect">
            <a:avLst/>
          </a:prstGeom>
          <a:solidFill>
            <a:srgbClr val="4E185A"/>
          </a:solidFill>
          <a:ln>
            <a:solidFill>
              <a:srgbClr val="4C1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F9B307C-C8CC-D969-8611-2C40AAD6A417}"/>
              </a:ext>
            </a:extLst>
          </p:cNvPr>
          <p:cNvSpPr/>
          <p:nvPr/>
        </p:nvSpPr>
        <p:spPr>
          <a:xfrm>
            <a:off x="-757926" y="-264191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2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 2" descr="preencoded.png">
            <a:extLst>
              <a:ext uri="{FF2B5EF4-FFF2-40B4-BE49-F238E27FC236}">
                <a16:creationId xmlns:a16="http://schemas.microsoft.com/office/drawing/2014/main" id="{9EDB5470-531E-F4E1-B70A-B9A67D0CA43D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Image 3" descr="preencoded.png">
            <a:extLst>
              <a:ext uri="{FF2B5EF4-FFF2-40B4-BE49-F238E27FC236}">
                <a16:creationId xmlns:a16="http://schemas.microsoft.com/office/drawing/2014/main" id="{5BE9EE10-460A-B62A-49EA-4788DAA2134A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7BD8C-E6E8-E0C3-292D-80B1D5D6CCA8}"/>
              </a:ext>
            </a:extLst>
          </p:cNvPr>
          <p:cNvSpPr txBox="1"/>
          <p:nvPr/>
        </p:nvSpPr>
        <p:spPr>
          <a:xfrm>
            <a:off x="1168145" y="1718809"/>
            <a:ext cx="7149414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عوامل زیستی و درونی </a:t>
            </a:r>
            <a:r>
              <a:rPr lang="fa-IR" sz="2000" b="1" dirty="0">
                <a:cs typeface="B Yekan" panose="00000400000000000000" pitchFamily="2" charset="-78"/>
              </a:rPr>
              <a:t>به تنهایی نا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روابط سیستماتیک </a:t>
            </a:r>
            <a:r>
              <a:rPr lang="fa-IR" sz="2000" b="1" dirty="0">
                <a:cs typeface="B Yekan" panose="00000400000000000000" pitchFamily="2" charset="-78"/>
              </a:rPr>
              <a:t>فرد و محیط</a:t>
            </a:r>
            <a:endParaRPr lang="en-US" sz="2000" b="1" dirty="0"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Yekan" panose="00000400000000000000" pitchFamily="2" charset="-78"/>
              </a:rPr>
              <a:t>بی همتایی </a:t>
            </a:r>
            <a:r>
              <a:rPr lang="fa-IR" sz="2000" dirty="0">
                <a:cs typeface="B Yekan" panose="00000400000000000000" pitchFamily="2" charset="-78"/>
              </a:rPr>
              <a:t>فرد</a:t>
            </a: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بودن در رابطه: </a:t>
            </a:r>
            <a:r>
              <a:rPr lang="fa-I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اینکه انسان در رابطه با فرهنگ، اجتماع، و... است.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مشکلات مراجعان مربوط به خود آنهاست به همین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خاطر تاریخچه زندگی فرد رو </a:t>
            </a:r>
            <a:r>
              <a:rPr lang="fa-IR" sz="2000" dirty="0">
                <a:latin typeface="Calibri" panose="020F0502020204030204" pitchFamily="34" charset="0"/>
                <a:ea typeface="Calibri" panose="020F0502020204030204" pitchFamily="34" charset="0"/>
                <a:cs typeface="B Yekan" panose="00000400000000000000" pitchFamily="2" charset="-78"/>
              </a:rPr>
              <a:t>میگیریم.</a:t>
            </a:r>
            <a:endParaRPr lang="en-US" sz="2000" dirty="0"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000" dirty="0">
              <a:cs typeface="B Yeka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ویژگی ها: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۱.فرد در رابطه </a:t>
            </a:r>
            <a:r>
              <a:rPr lang="fa-IR" sz="2000" b="1" dirty="0">
                <a:cs typeface="B Yekan" panose="00000400000000000000" pitchFamily="2" charset="-78"/>
              </a:rPr>
              <a:t>منفعل</a:t>
            </a:r>
            <a:r>
              <a:rPr lang="fa-IR" sz="2000" dirty="0">
                <a:cs typeface="B Yekan" panose="00000400000000000000" pitchFamily="2" charset="-78"/>
              </a:rPr>
              <a:t> نا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Yekan" panose="00000400000000000000" pitchFamily="2" charset="-78"/>
              </a:rPr>
              <a:t>۲.رابطه </a:t>
            </a:r>
            <a:r>
              <a:rPr lang="fa-IR" sz="2000" b="1" dirty="0">
                <a:cs typeface="B Yekan" panose="00000400000000000000" pitchFamily="2" charset="-78"/>
              </a:rPr>
              <a:t>مداوم</a:t>
            </a:r>
            <a:r>
              <a:rPr lang="fa-IR" sz="2000" dirty="0">
                <a:cs typeface="B Yekan" panose="00000400000000000000" pitchFamily="2" charset="-78"/>
              </a:rPr>
              <a:t> </a:t>
            </a:r>
            <a:r>
              <a:rPr lang="fa-IR" sz="2000" dirty="0" err="1">
                <a:cs typeface="B Yekan" panose="00000400000000000000" pitchFamily="2" charset="-78"/>
              </a:rPr>
              <a:t>هسه</a:t>
            </a:r>
            <a:r>
              <a:rPr lang="fa-IR" sz="2000" dirty="0">
                <a:cs typeface="B Yekan" panose="00000400000000000000" pitchFamily="2" charset="-78"/>
              </a:rPr>
              <a:t> (از قبل تولد </a:t>
            </a:r>
            <a:r>
              <a:rPr lang="fa-IR" sz="2000" dirty="0" err="1">
                <a:cs typeface="B Yekan" panose="00000400000000000000" pitchFamily="2" charset="-78"/>
              </a:rPr>
              <a:t>تاااااا</a:t>
            </a:r>
            <a:r>
              <a:rPr lang="fa-IR" sz="2000" dirty="0">
                <a:cs typeface="B Yekan" panose="00000400000000000000" pitchFamily="2" charset="-78"/>
              </a:rPr>
              <a:t>...)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50E4E8-85AA-94FF-A329-896660EB137D}"/>
              </a:ext>
            </a:extLst>
          </p:cNvPr>
          <p:cNvSpPr/>
          <p:nvPr/>
        </p:nvSpPr>
        <p:spPr>
          <a:xfrm>
            <a:off x="9991724" y="3420665"/>
            <a:ext cx="2200276" cy="220027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2" descr="Fingerprint with solid fill">
            <a:extLst>
              <a:ext uri="{FF2B5EF4-FFF2-40B4-BE49-F238E27FC236}">
                <a16:creationId xmlns:a16="http://schemas.microsoft.com/office/drawing/2014/main" id="{92E4F8D3-DC9E-C1A0-3B7C-E6F033A3F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56591" y="3410111"/>
            <a:ext cx="2200114" cy="22001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5A0A75-1755-58D8-F549-A4D75AD2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DC8CEB-16D0-C754-1718-8600A4880E44}"/>
              </a:ext>
            </a:extLst>
          </p:cNvPr>
          <p:cNvSpPr txBox="1"/>
          <p:nvPr/>
        </p:nvSpPr>
        <p:spPr>
          <a:xfrm>
            <a:off x="2133777" y="697348"/>
            <a:ext cx="6976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m" panose="02000000000000000000" pitchFamily="2" charset="0"/>
              </a:rPr>
              <a:t>نظریه بافت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am" panose="02000000000000000000" pitchFamily="2" charset="0"/>
                <a:cs typeface="Kalam" panose="02000000000000000000" pitchFamily="2" charset="0"/>
              </a:rPr>
              <a:t>(context theory)</a:t>
            </a:r>
          </a:p>
        </p:txBody>
      </p:sp>
      <p:sp>
        <p:nvSpPr>
          <p:cNvPr id="15" name="Image 4" descr="preencoded.png">
            <a:extLst>
              <a:ext uri="{FF2B5EF4-FFF2-40B4-BE49-F238E27FC236}">
                <a16:creationId xmlns:a16="http://schemas.microsoft.com/office/drawing/2014/main" id="{AF7980AD-8FE7-D72F-4D58-CE0721F21A87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0E6A7C-E539-D31A-1E47-13EF1C127389}"/>
              </a:ext>
            </a:extLst>
          </p:cNvPr>
          <p:cNvCxnSpPr/>
          <p:nvPr/>
        </p:nvCxnSpPr>
        <p:spPr>
          <a:xfrm flipH="1">
            <a:off x="2055980" y="1556742"/>
            <a:ext cx="696307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1F05FF-8CAA-B446-1D77-E2613D4B401B}"/>
              </a:ext>
            </a:extLst>
          </p:cNvPr>
          <p:cNvCxnSpPr/>
          <p:nvPr/>
        </p:nvCxnSpPr>
        <p:spPr>
          <a:xfrm>
            <a:off x="8502216" y="1556742"/>
            <a:ext cx="0" cy="482611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9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34C16-806E-2DC2-1883-A17972F0A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5C254-2782-C486-EC78-97ED10BC384A}"/>
              </a:ext>
            </a:extLst>
          </p:cNvPr>
          <p:cNvSpPr txBox="1"/>
          <p:nvPr/>
        </p:nvSpPr>
        <p:spPr>
          <a:xfrm>
            <a:off x="3302935" y="1481677"/>
            <a:ext cx="500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درمان راه حل محور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B327A-CD34-CDAC-940F-1482910B0C52}"/>
              </a:ext>
            </a:extLst>
          </p:cNvPr>
          <p:cNvSpPr txBox="1"/>
          <p:nvPr/>
        </p:nvSpPr>
        <p:spPr>
          <a:xfrm rot="647252">
            <a:off x="9124969" y="3648008"/>
            <a:ext cx="2518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پرسش معجزه </a:t>
            </a:r>
            <a:r>
              <a:rPr lang="fa-I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آسا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4D8149-D3A4-9855-205F-5866D42D4DD7}"/>
              </a:ext>
            </a:extLst>
          </p:cNvPr>
          <p:cNvCxnSpPr/>
          <p:nvPr/>
        </p:nvCxnSpPr>
        <p:spPr>
          <a:xfrm flipH="1">
            <a:off x="6818931" y="2359768"/>
            <a:ext cx="133468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5BD4FE-A97E-9CD4-47E0-3AE7D9898A7C}"/>
              </a:ext>
            </a:extLst>
          </p:cNvPr>
          <p:cNvSpPr txBox="1"/>
          <p:nvPr/>
        </p:nvSpPr>
        <p:spPr>
          <a:xfrm>
            <a:off x="6711060" y="2405007"/>
            <a:ext cx="1550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مشاوره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4D67E-6BFC-F38E-5026-472D475DFE8F}"/>
              </a:ext>
            </a:extLst>
          </p:cNvPr>
          <p:cNvSpPr txBox="1"/>
          <p:nvPr/>
        </p:nvSpPr>
        <p:spPr>
          <a:xfrm rot="21136552">
            <a:off x="1448381" y="3648007"/>
            <a:ext cx="1547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کوتاه مدت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58C3-0650-A51F-2EB5-687DCBA1E16F}"/>
              </a:ext>
            </a:extLst>
          </p:cNvPr>
          <p:cNvSpPr txBox="1"/>
          <p:nvPr/>
        </p:nvSpPr>
        <p:spPr>
          <a:xfrm rot="290494">
            <a:off x="5026635" y="4691601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تغییر در مراجعین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9B9B37-FD8E-A0A5-2F72-455686FA6475}"/>
              </a:ext>
            </a:extLst>
          </p:cNvPr>
          <p:cNvSpPr/>
          <p:nvPr/>
        </p:nvSpPr>
        <p:spPr>
          <a:xfrm>
            <a:off x="3185389" y="1481677"/>
            <a:ext cx="5367943" cy="16312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lock with solid fill">
            <a:extLst>
              <a:ext uri="{FF2B5EF4-FFF2-40B4-BE49-F238E27FC236}">
                <a16:creationId xmlns:a16="http://schemas.microsoft.com/office/drawing/2014/main" id="{3CC15242-691A-E6ED-81AB-5391AFEEE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718297">
            <a:off x="6818931" y="3722889"/>
            <a:ext cx="678013" cy="678013"/>
          </a:xfrm>
          <a:prstGeom prst="rect">
            <a:avLst/>
          </a:prstGeom>
        </p:spPr>
      </p:pic>
      <p:pic>
        <p:nvPicPr>
          <p:cNvPr id="15" name="Graphic 14" descr="Hourglass Finished with solid fill">
            <a:extLst>
              <a:ext uri="{FF2B5EF4-FFF2-40B4-BE49-F238E27FC236}">
                <a16:creationId xmlns:a16="http://schemas.microsoft.com/office/drawing/2014/main" id="{83B9F8F0-38BF-072A-3AC7-78329C303F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61200">
            <a:off x="6593411" y="5714904"/>
            <a:ext cx="587618" cy="587618"/>
          </a:xfrm>
          <a:prstGeom prst="rect">
            <a:avLst/>
          </a:prstGeom>
        </p:spPr>
      </p:pic>
      <p:pic>
        <p:nvPicPr>
          <p:cNvPr id="17" name="Graphic 16" descr="Stopwatch with solid fill">
            <a:extLst>
              <a:ext uri="{FF2B5EF4-FFF2-40B4-BE49-F238E27FC236}">
                <a16:creationId xmlns:a16="http://schemas.microsoft.com/office/drawing/2014/main" id="{D25A162C-C32F-FD6C-6EE5-323152A64D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42356">
            <a:off x="944690" y="2492654"/>
            <a:ext cx="751030" cy="751030"/>
          </a:xfrm>
          <a:prstGeom prst="rect">
            <a:avLst/>
          </a:prstGeom>
        </p:spPr>
      </p:pic>
      <p:pic>
        <p:nvPicPr>
          <p:cNvPr id="19" name="Graphic 18" descr="Questions with solid fill">
            <a:extLst>
              <a:ext uri="{FF2B5EF4-FFF2-40B4-BE49-F238E27FC236}">
                <a16:creationId xmlns:a16="http://schemas.microsoft.com/office/drawing/2014/main" id="{32598A73-D73E-2FD2-26D9-258395D4A4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27670" y="5265799"/>
            <a:ext cx="742914" cy="742914"/>
          </a:xfrm>
          <a:prstGeom prst="rect">
            <a:avLst/>
          </a:prstGeom>
        </p:spPr>
      </p:pic>
      <p:pic>
        <p:nvPicPr>
          <p:cNvPr id="21" name="Graphic 20" descr="Question mark with solid fill">
            <a:extLst>
              <a:ext uri="{FF2B5EF4-FFF2-40B4-BE49-F238E27FC236}">
                <a16:creationId xmlns:a16="http://schemas.microsoft.com/office/drawing/2014/main" id="{988EE300-57FF-9F70-94C6-B053DFA209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25704">
            <a:off x="3757155" y="5446078"/>
            <a:ext cx="788176" cy="788176"/>
          </a:xfrm>
          <a:prstGeom prst="rect">
            <a:avLst/>
          </a:prstGeom>
        </p:spPr>
      </p:pic>
      <p:pic>
        <p:nvPicPr>
          <p:cNvPr id="23" name="Graphic 22" descr="Help with solid fill">
            <a:extLst>
              <a:ext uri="{FF2B5EF4-FFF2-40B4-BE49-F238E27FC236}">
                <a16:creationId xmlns:a16="http://schemas.microsoft.com/office/drawing/2014/main" id="{0D129683-0613-1DF2-AC7B-153E0D4F4B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806675" y="2548372"/>
            <a:ext cx="723428" cy="723428"/>
          </a:xfrm>
          <a:prstGeom prst="rect">
            <a:avLst/>
          </a:prstGeom>
        </p:spPr>
      </p:pic>
      <p:pic>
        <p:nvPicPr>
          <p:cNvPr id="25" name="Graphic 24" descr="Playbook with solid fill">
            <a:extLst>
              <a:ext uri="{FF2B5EF4-FFF2-40B4-BE49-F238E27FC236}">
                <a16:creationId xmlns:a16="http://schemas.microsoft.com/office/drawing/2014/main" id="{AD4DD6FF-47F2-D8D0-F86A-FE8BACE007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91979">
            <a:off x="8386474" y="5238502"/>
            <a:ext cx="771462" cy="7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3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E1C754B-62DA-7F4E-7A17-E9466095C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85971"/>
              </p:ext>
            </p:extLst>
          </p:nvPr>
        </p:nvGraphicFramePr>
        <p:xfrm>
          <a:off x="0" y="0"/>
          <a:ext cx="1208598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eeform 70">
            <a:extLst>
              <a:ext uri="{FF2B5EF4-FFF2-40B4-BE49-F238E27FC236}">
                <a16:creationId xmlns:a16="http://schemas.microsoft.com/office/drawing/2014/main" id="{10C0B989-E8F3-358B-9083-CFA7D611BBBF}"/>
              </a:ext>
            </a:extLst>
          </p:cNvPr>
          <p:cNvSpPr>
            <a:spLocks/>
          </p:cNvSpPr>
          <p:nvPr/>
        </p:nvSpPr>
        <p:spPr bwMode="auto">
          <a:xfrm>
            <a:off x="9641016" y="2401310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Image 4" descr="preencoded.png">
            <a:extLst>
              <a:ext uri="{FF2B5EF4-FFF2-40B4-BE49-F238E27FC236}">
                <a16:creationId xmlns:a16="http://schemas.microsoft.com/office/drawing/2014/main" id="{1E6C6409-D73E-B4B0-E66E-FA672F19F0BD}"/>
              </a:ext>
            </a:extLst>
          </p:cNvPr>
          <p:cNvSpPr/>
          <p:nvPr/>
        </p:nvSpPr>
        <p:spPr>
          <a:xfrm flipH="1">
            <a:off x="9631660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Freeform 70">
            <a:extLst>
              <a:ext uri="{FF2B5EF4-FFF2-40B4-BE49-F238E27FC236}">
                <a16:creationId xmlns:a16="http://schemas.microsoft.com/office/drawing/2014/main" id="{8A141B43-630C-9C0E-46CE-20D3A37D36CC}"/>
              </a:ext>
            </a:extLst>
          </p:cNvPr>
          <p:cNvSpPr>
            <a:spLocks/>
          </p:cNvSpPr>
          <p:nvPr/>
        </p:nvSpPr>
        <p:spPr bwMode="auto">
          <a:xfrm>
            <a:off x="9641016" y="4297559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8201302B-D08D-FD55-05B4-6C7EA0F2DA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 flipH="1">
            <a:off x="9694028" y="-419069"/>
            <a:ext cx="2820379" cy="282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6872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{C8C667D0-6BF9-4510-A628-3C247412AD0C}tf78438558_win32</Template>
  <TotalTime>2003</TotalTime>
  <Words>360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Kalam</vt:lpstr>
      <vt:lpstr>Iranian Sans</vt:lpstr>
      <vt:lpstr>Arial Black</vt:lpstr>
      <vt:lpstr>Calibri</vt:lpstr>
      <vt:lpstr>B Yekan</vt:lpstr>
      <vt:lpstr>Sabon Next LT</vt:lpstr>
      <vt:lpstr>Arial</vt:lpstr>
      <vt:lpstr>Office Theme</vt:lpstr>
      <vt:lpstr>نظریه های مشاوره تحصیلی</vt:lpstr>
      <vt:lpstr>نظریه چیست؟ + حاج آقا پوپر</vt:lpstr>
      <vt:lpstr>جدول شماره (۵-۱): مقایسه نقش مشاور در رویکرد جدید و سنتی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نظریه</dc:title>
  <dc:subject/>
  <dc:creator>erfan</dc:creator>
  <cp:lastModifiedBy>erfan gheysari</cp:lastModifiedBy>
  <cp:revision>31</cp:revision>
  <dcterms:created xsi:type="dcterms:W3CDTF">2022-11-14T20:20:10Z</dcterms:created>
  <dcterms:modified xsi:type="dcterms:W3CDTF">2024-04-08T22:51:15Z</dcterms:modified>
</cp:coreProperties>
</file>