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4"/>
  </p:notesMasterIdLst>
  <p:sldIdLst>
    <p:sldId id="500" r:id="rId2"/>
    <p:sldId id="653" r:id="rId3"/>
    <p:sldId id="464" r:id="rId4"/>
    <p:sldId id="652" r:id="rId5"/>
    <p:sldId id="465" r:id="rId6"/>
    <p:sldId id="466" r:id="rId7"/>
    <p:sldId id="467" r:id="rId8"/>
    <p:sldId id="591" r:id="rId9"/>
    <p:sldId id="468" r:id="rId10"/>
    <p:sldId id="469" r:id="rId11"/>
    <p:sldId id="470" r:id="rId12"/>
    <p:sldId id="592" r:id="rId13"/>
    <p:sldId id="471" r:id="rId14"/>
    <p:sldId id="472" r:id="rId15"/>
    <p:sldId id="473" r:id="rId16"/>
    <p:sldId id="474" r:id="rId17"/>
    <p:sldId id="475" r:id="rId18"/>
    <p:sldId id="476" r:id="rId19"/>
    <p:sldId id="593" r:id="rId20"/>
    <p:sldId id="477" r:id="rId21"/>
    <p:sldId id="594" r:id="rId22"/>
    <p:sldId id="4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C8516"/>
    <a:srgbClr val="996600"/>
    <a:srgbClr val="D31B6E"/>
    <a:srgbClr val="FF3300"/>
    <a:srgbClr val="E5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8757" autoAdjust="0"/>
  </p:normalViewPr>
  <p:slideViewPr>
    <p:cSldViewPr snapToGrid="0">
      <p:cViewPr varScale="1">
        <p:scale>
          <a:sx n="69" d="100"/>
          <a:sy n="69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2FA4-FFB5-449A-A59D-2B771A60E6E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FD1D-CA87-4130-A287-C4CE6D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cap="none" dirty="0">
                <a:solidFill>
                  <a:srgbClr val="002060"/>
                </a:solidFill>
                <a:cs typeface="B Nazanin" panose="00000400000000000000" pitchFamily="2" charset="-78"/>
              </a:rPr>
              <a:t>SFBT</a:t>
            </a:r>
            <a:endParaRPr lang="en-US" sz="49600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0310" y="3944203"/>
            <a:ext cx="9430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rtl="1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fa-IR" sz="6000" b="1" dirty="0">
                <a:solidFill>
                  <a:srgbClr val="FFC000"/>
                </a:solidFill>
                <a:cs typeface="B Nazanin" panose="00000400000000000000" pitchFamily="2" charset="-78"/>
              </a:rPr>
              <a:t>خانواده </a:t>
            </a:r>
            <a:r>
              <a:rPr lang="fa-IR" sz="60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درمانی کوتاه مدت راه حل </a:t>
            </a:r>
            <a:r>
              <a:rPr lang="fa-IR" sz="6000" b="1" dirty="0">
                <a:solidFill>
                  <a:srgbClr val="FFC000"/>
                </a:solidFill>
                <a:cs typeface="B Nazanin" panose="00000400000000000000" pitchFamily="2" charset="-78"/>
              </a:rPr>
              <a:t>محور</a:t>
            </a:r>
            <a:endParaRPr lang="en-US" sz="60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3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400" b="1">
                <a:solidFill>
                  <a:srgbClr val="B31166">
                    <a:lumMod val="40000"/>
                    <a:lumOff val="60000"/>
                  </a:srgbClr>
                </a:solidFill>
                <a:cs typeface="B Nazanin" panose="00000400000000000000" pitchFamily="2" charset="-78"/>
              </a:rPr>
              <a:t>مفروضه های رویکرد راه حل محور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9" y="2270234"/>
            <a:ext cx="11540359" cy="45877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fa-IR" sz="28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5-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ازآنجا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که گذشته را نمی‌توان عوض کرد پس بهتر است بر زمان حال و آینده تمرکز کنیم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  <a:r>
              <a:rPr lang="fa-IR" sz="28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6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مشکلات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به شیوه‌ای درون فردی تجربه شده‌اند اما می‌توانند به طور میان فردی حل شوند</a:t>
            </a:r>
            <a:r>
              <a:rPr lang="fa-IR" sz="2400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</a:p>
          <a:p>
            <a:pPr marL="0" lvl="0" indent="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7-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هیچ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علت یگانه و حتی مطلقی جهت پیدایش مشکل وجود ندارد</a:t>
            </a:r>
            <a:r>
              <a:rPr lang="fa-IR" sz="2400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</a:p>
          <a:p>
            <a:pPr marL="0" lvl="0" indent="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8-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هیچ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موقعیتی در زندگی تماما منفی نیست و همواره با جستجو‌گری می‌توان به عناصر رشد دهنده‌ی نهفته دست یافت.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400" b="1">
                <a:solidFill>
                  <a:srgbClr val="B31166">
                    <a:lumMod val="40000"/>
                    <a:lumOff val="60000"/>
                  </a:srgbClr>
                </a:solidFill>
                <a:cs typeface="B Nazanin" panose="00000400000000000000" pitchFamily="2" charset="-78"/>
              </a:rPr>
              <a:t>مفروضه های رویکرد راه حل محور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311400"/>
            <a:ext cx="11607800" cy="44069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3200" b="1" dirty="0" smtClean="0">
                <a:solidFill>
                  <a:srgbClr val="00B050"/>
                </a:solidFill>
                <a:latin typeface="Garamond" panose="02020404030301010803"/>
                <a:cs typeface="B Zar" panose="00000400000000000000" pitchFamily="2" charset="-78"/>
              </a:rPr>
              <a:t>9-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Zar" panose="00000400000000000000" pitchFamily="2" charset="-78"/>
              </a:rPr>
              <a:t>هر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Zar" panose="00000400000000000000" pitchFamily="2" charset="-78"/>
              </a:rPr>
              <a:t>تغییر کوچک می‌تواند به تغییرات بزرگ منجر شود.</a:t>
            </a: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/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B050"/>
                </a:solidFill>
                <a:latin typeface="Garamond" panose="02020404030301010803"/>
                <a:cs typeface="B Zar" panose="00000400000000000000" pitchFamily="2" charset="-78"/>
              </a:rPr>
              <a:t>10-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Zar" panose="00000400000000000000" pitchFamily="2" charset="-78"/>
              </a:rPr>
              <a:t>اگرروشی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Zar" panose="00000400000000000000" pitchFamily="2" charset="-78"/>
              </a:rPr>
              <a:t>کارساز بود آن را عوض نکنید و اگر جواب نداد کاری متفاوت انجام دهید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Zar" panose="00000400000000000000" pitchFamily="2" charset="-78"/>
              </a:rPr>
              <a:t>.</a:t>
            </a:r>
            <a:endParaRPr lang="fa-IR" sz="3200" b="1" dirty="0">
              <a:solidFill>
                <a:schemeClr val="accent2">
                  <a:lumMod val="75000"/>
                </a:schemeClr>
              </a:solidFill>
              <a:latin typeface="Garamond" panose="02020404030301010803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7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400" b="1">
                <a:solidFill>
                  <a:srgbClr val="B31166">
                    <a:lumMod val="40000"/>
                    <a:lumOff val="60000"/>
                  </a:srgbClr>
                </a:solidFill>
                <a:cs typeface="B Nazanin" panose="00000400000000000000" pitchFamily="2" charset="-78"/>
              </a:rPr>
              <a:t>مفروضه های رویکرد راه حل محور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311400"/>
            <a:ext cx="11607800" cy="44069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4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  11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درمانگر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بدون تآسی بر توانمندی مراجع، قدرت یا دانش کافی برای دگرگون سازی او در اختیار ندارند</a:t>
            </a:r>
            <a:r>
              <a:rPr lang="fa-IR" sz="2400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600" b="1" dirty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12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برای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حل مشکلات نیاز به داشتن اطلاعات همه جانبه و فراوان از سوی درمانگر نیست.</a:t>
            </a: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600" b="1" dirty="0" smtClean="0">
                <a:solidFill>
                  <a:srgbClr val="00B050"/>
                </a:solidFill>
                <a:latin typeface="Garamond" panose="02020404030301010803"/>
                <a:cs typeface="B Nazanin" panose="00000400000000000000" pitchFamily="2" charset="-78"/>
              </a:rPr>
              <a:t>13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گاهی اوقات برای حل مشکل روش خطی یا مستقیم جواب نمی‌دهد ، در این گونه موارد ممکن است یک روش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     غیرمنطقی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مانند فن‌های تناقضی، تجویز نشانه و آزمایشات همراه با سختی کارساز باشد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81" y="1213944"/>
            <a:ext cx="8352694" cy="51398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اصول کاری درمان کوتاه مدت راه حل محور</a:t>
            </a:r>
            <a:br>
              <a:rPr lang="fa-IR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2" y="2207172"/>
            <a:ext cx="11682248" cy="465082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این اصول عبارتند از: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u="sng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اصل اول </a:t>
            </a: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: اگر چیزی شکسته نشده آن را ترمیم نکن.</a:t>
            </a: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 SFBT </a:t>
            </a: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بر این نکته تاکید دارد که افرادی که مسئله و مشکل دارند بهتر از افرادی هستند که مشکل ساز هستند و به عبارت دیگر خود مسئله هستند.</a:t>
            </a: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این اصول سعی می</a:t>
            </a: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کند که دید مراجع را از مریض بودن و مضر بودن دور کند و در عوض دید آن‌ها را به سوی این نکته در زندگی‌شان که فردی سالم و موثر باشند بکشاند</a:t>
            </a: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35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اصول کاری درمان کوتاه مدت راه حل محور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1862"/>
            <a:ext cx="12192000" cy="49661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u="sng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اصل دوم 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srgbClr val="002060"/>
                </a:solidFill>
                <a:cs typeface="B Nazanin" panose="00000400000000000000" pitchFamily="2" charset="-78"/>
              </a:rPr>
              <a:t>تغییر کوچک می‌تواند به تغییر بزرگ منجر شود و به‌عنوان یک امر مداوم و غیرقابل اجتناب در جریان زندگی ودرمان محسوب می‌شود.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solidFill>
                  <a:srgbClr val="002060"/>
                </a:solidFill>
                <a:cs typeface="B Nazanin" panose="00000400000000000000" pitchFamily="2" charset="-78"/>
              </a:rPr>
              <a:t>تجربه تغییر می‌تواند احساس کنترل و انتخاب را در زندگی برای فرد فراهم آورد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solidFill>
                  <a:srgbClr val="002060"/>
                </a:solidFill>
                <a:cs typeface="B Nazanin" panose="00000400000000000000" pitchFamily="2" charset="-78"/>
              </a:rPr>
              <a:t> و مراجع را از تغییرات سطحی به تغییرات عمیق‌تر تشویق کند.</a:t>
            </a:r>
            <a:endParaRPr lang="en-US" sz="26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82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E33D6F">
                    <a:lumMod val="60000"/>
                    <a:lumOff val="40000"/>
                  </a:srgbClr>
                </a:solidFill>
                <a:cs typeface="B Nazanin" panose="00000400000000000000" pitchFamily="2" charset="-78"/>
              </a:rPr>
              <a:t>اصول کاری درمان کوتاه مدت راه حل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96980"/>
            <a:ext cx="11951594" cy="526102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u="sng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اصل سوم: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اگر مراجع در حال انجام دادن فعالیت موثری است انجام دادن آن ها ادامه یابد و در اینجا باید مراجع را جهت ادامه کاری که در حال انجام دادن آن است تشویق نمود تا ضمن حفظ این فعالیت آن را ادامه دهد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15" y="5140735"/>
            <a:ext cx="3554276" cy="34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4770" y="468841"/>
            <a:ext cx="11507953" cy="1081664"/>
          </a:xfrm>
        </p:spPr>
        <p:txBody>
          <a:bodyPr/>
          <a:lstStyle/>
          <a:p>
            <a:pPr algn="just" rtl="1"/>
            <a:r>
              <a:rPr lang="fa-IR" b="1" dirty="0">
                <a:solidFill>
                  <a:srgbClr val="E33D6F">
                    <a:lumMod val="60000"/>
                    <a:lumOff val="40000"/>
                  </a:srgbClr>
                </a:solidFill>
                <a:cs typeface="B Nazanin" panose="00000400000000000000" pitchFamily="2" charset="-78"/>
              </a:rPr>
              <a:t>اصول کاری درمان کوتاه مدت راه حل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35" y="2335486"/>
            <a:ext cx="7635765" cy="4522514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3200" b="1" u="sng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اصل چهارم:</a:t>
            </a: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32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 اگر مراجع در حال انجام دادن فعالیت‌های بی‌اثر است باید ادامه دادن آن‌ها را متوقف کند.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492046"/>
            <a:ext cx="4225159" cy="4209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4488" y="641121"/>
            <a:ext cx="10914992" cy="882879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E33D6F">
                    <a:lumMod val="60000"/>
                    <a:lumOff val="40000"/>
                  </a:srgbClr>
                </a:solidFill>
                <a:cs typeface="B Nazanin" panose="00000400000000000000" pitchFamily="2" charset="-78"/>
              </a:rPr>
              <a:t>اصول کاری درمان کوتاه مدت راه حل محور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954924"/>
            <a:ext cx="11414234" cy="4903076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اصل پنجم: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مشاوره را به ساده‌ترین صورت ممکن نگه‌دار.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باید مشاوره را به صورت ساده و مستقیم و ملایم اجرا کرد و از تحقیق در امور ناهشیار، مسائل عمقی و ریشه‌ای مشکل خودداری شود.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4406462"/>
            <a:ext cx="6069724" cy="245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8146"/>
            <a:ext cx="8761413" cy="93248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ویژگی‌های درمانگر راه‌حل محور</a:t>
            </a:r>
            <a:b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1" y="2001078"/>
            <a:ext cx="11585141" cy="46677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FFFFFF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FFFFFF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FFFFFF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FFFFFF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FFFFFF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FFFFFF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FFFFFF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FFFFFF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fa-IR" sz="26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/>
                <a:cs typeface="B Nazanin" panose="00000400000000000000" pitchFamily="2" charset="-78"/>
              </a:rPr>
              <a:t>فریدمن نتایج کارهای بالینی خود را در ده توصیه مهم به راه‌حل درمانگران توصیه می‌کند که عبارت‌اند از:</a:t>
            </a:r>
          </a:p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از هیجانات وتجارب مهم هیجانی افراد آگاه شوید و تلاش و اشتیاق فرد را شناسایی و حمایت نمایید.</a:t>
            </a:r>
          </a:p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کنجکاوی، خوش‌بینی و گوش‌دهی فعال را در طول درمان حفظ کنید.</a:t>
            </a:r>
          </a:p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2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13944"/>
            <a:ext cx="8761413" cy="466687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ویژگی‌های درمانگر راه‌حل محور</a:t>
            </a:r>
            <a:br>
              <a:rPr lang="fa-IR" b="1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endParaRPr lang="en-US" b="1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1" y="2001078"/>
            <a:ext cx="11585141" cy="46677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FFFFFF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FFFFFF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FFFFFF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FFFFFF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FFFFFF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FFFFFF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FFFFFF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FFFFFF"/>
                </a:solidFill>
                <a:latin typeface="Century Gothic" panose="020B0502020202020204"/>
              </a:defRPr>
            </a:lvl9pPr>
          </a:lstStyle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درپی </a:t>
            </a:r>
            <a:r>
              <a:rPr lang="fa-IR" sz="2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یافتن مدارکی باشید که تغییر را گواه ‌اند و .معانی خاصی که امید‌ را افزایش می‌دهد دست کم نگیرید.</a:t>
            </a:r>
          </a:p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آرام و متمرکز، در جست و جوی یافتن استثنا باشید زمانی که یک مشکل رابطه را خراب کرده چرخه معیوب را نیرویی بیرونی معرفی کنید که نابودکننده رابطه‌هاست</a:t>
            </a:r>
            <a:r>
              <a:rPr lang="fa-IR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lvl="0" algn="r" rtl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52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cs typeface="B Zar" panose="00000400000000000000" pitchFamily="2" charset="-78"/>
              </a:rPr>
              <a:t>جهت دانلود فایل کامل(101 اسلاید پاورپوینت) به آدرس های زیر مراجعه شود</a:t>
            </a:r>
          </a:p>
          <a:p>
            <a:pPr algn="ctr" rtl="1"/>
            <a:r>
              <a:rPr lang="en-US" sz="4000" b="1" dirty="0" smtClean="0">
                <a:cs typeface="B Zar" panose="00000400000000000000" pitchFamily="2" charset="-78"/>
              </a:rPr>
              <a:t>Mehr.anamisfile.ir</a:t>
            </a:r>
          </a:p>
          <a:p>
            <a:pPr algn="ctr" rtl="1"/>
            <a:r>
              <a:rPr lang="en-US" sz="4000" b="1" smtClean="0">
                <a:cs typeface="B Zar" panose="00000400000000000000" pitchFamily="2" charset="-78"/>
              </a:rPr>
              <a:t>Mehrejonoob.farafile.ir</a:t>
            </a: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2270234"/>
            <a:ext cx="11855669" cy="438281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FFFFFF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FFFFFF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FFFFFF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FFFFFF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FFFFFF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FFFFFF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FFFFFF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FFFFFF"/>
                </a:solidFill>
                <a:latin typeface="Century Gothic" panose="020B0502020202020204"/>
              </a:defRPr>
            </a:lvl9pPr>
          </a:lstStyle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بر روی اهداف و رویاهای هر فرد تمرکز کنید.</a:t>
            </a:r>
          </a:p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با افراد طوری محاوره کنید که رسیدن به اهدافشان در قالب واژگانی صریح و عینی عملی بشود.</a:t>
            </a:r>
          </a:p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رابطه درمان را بر مبنای توانمندی‌ها ، شایستگی‌ها و منابع درونی مراجعان بنیان گذاری کنید.</a:t>
            </a:r>
          </a:p>
          <a:p>
            <a:pPr marL="0" indent="0" algn="r" rtl="1">
              <a:lnSpc>
                <a:spcPct val="170000"/>
              </a:lnSpc>
              <a:buNone/>
            </a:pPr>
            <a:endParaRPr lang="en-US" sz="2600" dirty="0"/>
          </a:p>
        </p:txBody>
      </p:sp>
      <p:sp>
        <p:nvSpPr>
          <p:cNvPr id="4" name="Title 1"/>
          <p:cNvSpPr txBox="1"/>
          <p:nvPr/>
        </p:nvSpPr>
        <p:spPr bwMode="gray">
          <a:xfrm>
            <a:off x="1154954" y="850006"/>
            <a:ext cx="8761413" cy="83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5470" y="1080652"/>
            <a:ext cx="7520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ویژگی‌های درمانگر راه‌حل محور</a:t>
            </a:r>
          </a:p>
        </p:txBody>
      </p:sp>
    </p:spTree>
    <p:extLst>
      <p:ext uri="{BB962C8B-B14F-4D97-AF65-F5344CB8AC3E}">
        <p14:creationId xmlns:p14="http://schemas.microsoft.com/office/powerpoint/2010/main" val="37411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45" y="521852"/>
            <a:ext cx="11029616" cy="1013800"/>
          </a:xfrm>
        </p:spPr>
        <p:txBody>
          <a:bodyPr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ویژگی‌های درمانگر راه‌حل محور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2270234"/>
            <a:ext cx="11855669" cy="438281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FFFFFF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FFFFFF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FFFFFF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FFFFFF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FFFFFF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FFFFFF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FFFFFF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FFFFFF"/>
                </a:solidFill>
                <a:latin typeface="Century Gothic" panose="020B0502020202020204"/>
              </a:defRPr>
            </a:lvl9pPr>
          </a:lstStyle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مداخلات </a:t>
            </a: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و تکالیفی ر بکار بگیرید که فضا را برای انجام رفتار‌های متفاوت با قبل بسترسازی کنید.</a:t>
            </a:r>
          </a:p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گام‌های کوچک، خلاقیت و انجام تکلیف در فضای بیرون را تشویق کنید.</a:t>
            </a:r>
          </a:p>
          <a:p>
            <a:pPr lvl="0" algn="r" rtl="1">
              <a:lnSpc>
                <a:spcPct val="1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سوالات راه</a:t>
            </a:r>
            <a:r>
              <a:rPr lang="en-US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گشای راه حل محور را به کرات استفاده کنید.</a:t>
            </a:r>
          </a:p>
          <a:p>
            <a:pPr marL="0" indent="0" algn="r" rtl="1">
              <a:lnSpc>
                <a:spcPct val="17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5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62" y="756282"/>
            <a:ext cx="8761413" cy="706964"/>
          </a:xfrm>
        </p:spPr>
        <p:txBody>
          <a:bodyPr/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کارکردهای درمانگر راه حل محور 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2" y="2317532"/>
            <a:ext cx="11288111" cy="42882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>
              <a:defRPr>
                <a:solidFill>
                  <a:srgbClr val="FFFFFF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FFFFFF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FFFFFF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FFFFFF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FFFFFF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FFFFFF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FFFFFF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FFFFFF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FFFFFF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مهمترین کارکردهای درمانگر راه حل محور عبارت‌اند از </a:t>
            </a:r>
            <a:r>
              <a:rPr lang="fa-I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: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فرضیه سازی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ارتقای خود مختاری مراجع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ارائه و دریافت بازخورد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تدوین برنامه‌های درمانی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ایجاد شرایط و انجام فعالیت های در تطابق با اهداف</a:t>
            </a:r>
          </a:p>
          <a:p>
            <a:pPr marL="0" indent="0" algn="r" rtl="1">
              <a:buNone/>
            </a:pP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/>
              <a:t>فهرست مطالب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524000"/>
            <a:ext cx="1753346" cy="3794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0300" y="1327150"/>
            <a:ext cx="3553571" cy="576262"/>
          </a:xfrm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3600" y="2256894"/>
            <a:ext cx="4978400" cy="460110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مقدمه درمان مراجع محور</a:t>
            </a:r>
          </a:p>
          <a:p>
            <a:pPr algn="r" rtl="1">
              <a:lnSpc>
                <a:spcPct val="150000"/>
              </a:lnSpc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خاستگاه رویکرد راه حل محور</a:t>
            </a:r>
          </a:p>
          <a:p>
            <a:pPr algn="r" rtl="1">
              <a:lnSpc>
                <a:spcPct val="150000"/>
              </a:lnSpc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مفروضه های رویکرد راه حل محور</a:t>
            </a:r>
          </a:p>
          <a:p>
            <a:pPr algn="r" rtl="1">
              <a:lnSpc>
                <a:spcPct val="150000"/>
              </a:lnSpc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اصول کاری درمان کوتاه مدت راه حل محور</a:t>
            </a:r>
          </a:p>
          <a:p>
            <a:pPr algn="r" rtl="1">
              <a:lnSpc>
                <a:spcPct val="150000"/>
              </a:lnSpc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ویژگی های درمانگر راه حل محور</a:t>
            </a:r>
            <a:endParaRPr lang="en-US" sz="2400" b="1">
              <a:solidFill>
                <a:srgbClr val="002060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B31166"/>
              </a:buClr>
            </a:pPr>
            <a:r>
              <a:rPr lang="fa-IR" sz="2400" b="1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ساخته شدن راه حل ها</a:t>
            </a:r>
          </a:p>
          <a:p>
            <a:pPr algn="r" rtl="1">
              <a:lnSpc>
                <a:spcPct val="150000"/>
              </a:lnSpc>
            </a:pPr>
            <a:endParaRPr lang="en-US" sz="2400" b="1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algn="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prstClr val="white"/>
                </a:solidFill>
              </a:rPr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مفهوم مقاومت در دیدگاه راه حل محور</a:t>
            </a:r>
          </a:p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ملاک های تدوین اهداف در رویکرد راه حل محور</a:t>
            </a:r>
          </a:p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فرآیند درمان در </a:t>
            </a:r>
            <a:r>
              <a:rPr lang="en-US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SFBT</a:t>
            </a:r>
          </a:p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فنون درمانی رویکرد راه حل محور</a:t>
            </a:r>
            <a:endParaRPr lang="en-US" sz="2400" b="1" dirty="0">
              <a:solidFill>
                <a:srgbClr val="002060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فنون ایجاد تغییر در رویکرد راه حل محور</a:t>
            </a:r>
            <a:endParaRPr lang="en-US" sz="2400" b="1" dirty="0">
              <a:solidFill>
                <a:srgbClr val="002060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903163"/>
              </a:buClr>
            </a:pPr>
            <a:r>
              <a:rPr lang="fa-IR" sz="2400" b="1" dirty="0">
                <a:solidFill>
                  <a:srgbClr val="002060"/>
                </a:solidFill>
                <a:latin typeface="Garamond" panose="02020404030301010803"/>
                <a:cs typeface="B Nazanin" panose="00000400000000000000" pitchFamily="2" charset="-78"/>
              </a:rPr>
              <a:t>مقایسه ویژگی درمان کوتاه مدت راه حل مدار با درمان های طولانی مدت</a:t>
            </a:r>
            <a:endParaRPr lang="en-US" sz="2000" b="1" dirty="0">
              <a:solidFill>
                <a:srgbClr val="002060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درمان کوتاه مدت راه حل محور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618" y="1814945"/>
            <a:ext cx="10169238" cy="469669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خانواده درمانی کوتاه مدت راه حل محور  هدف </a:t>
            </a:r>
            <a:r>
              <a:rPr lang="fa-IR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گرا و آینده نگر است. </a:t>
            </a:r>
            <a:endParaRPr lang="en-US" sz="2400" b="1" dirty="0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درمان کوتاه مدت راه حل محور یکی از شاخه های رویکرد پست مدرن در حیطه خانواده درمانی است که با تمرکز به حل مساله ، تغییر و توجه به راه حل ها به درمان مشکلات میپردازد.</a:t>
            </a:r>
            <a:endParaRPr lang="en-US" sz="2400" b="1" dirty="0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این درمان به دلیل دیدگاه غیر آسیب شناختی ، کوتاه مدت بودن ، ماهیت کاربردی و عملی آن و تکنیک های ساده قابل آموزش ، یکی از رایج ترین رویکرد های درمانی کنونی است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9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ویژگی درمان راه حل محور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931831"/>
            <a:ext cx="11595100" cy="4799169"/>
          </a:xfrm>
        </p:spPr>
        <p:txBody>
          <a:bodyPr/>
          <a:lstStyle/>
          <a:p>
            <a:pPr marL="0" lvl="0" indent="0" algn="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400" b="1" dirty="0">
                <a:solidFill>
                  <a:schemeClr val="tx1"/>
                </a:solidFill>
                <a:latin typeface="Garamond" panose="02020404030301010803"/>
                <a:cs typeface="B Nazanin" panose="00000400000000000000" pitchFamily="2" charset="-78"/>
              </a:rPr>
              <a:t>کمک به مراجعان برای یافتن استثنائات است ، استثنائات زمان هایی از گذشته هستند که مشکل با شدت کمتری وجود داشته یا اصلا وجود نداشته است.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400" b="1" dirty="0">
                <a:solidFill>
                  <a:schemeClr val="tx1"/>
                </a:solidFill>
                <a:latin typeface="Garamond" panose="02020404030301010803"/>
                <a:cs typeface="B Nazanin" panose="00000400000000000000" pitchFamily="2" charset="-78"/>
              </a:rPr>
              <a:t> این درمان بر این عقیده استوار است که مراجعان قادر به تشخیص اهداف و شکل دهی راه حل های موثر برای موقعیت های مشکل ساز هستند و درمانگران با کشف راه حل ها و استثنائات و تشویق مراجع به تکرار رفتار های مفید تعریف شده تمرکز میکنند.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525036"/>
            <a:ext cx="5079999" cy="133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4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87400"/>
            <a:ext cx="8761413" cy="8932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خاستگاه رویکرد راه حل محور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11400"/>
            <a:ext cx="11028218" cy="38954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این درمان تلاش میکند درمان را از طریق درون مایه های هر وجود منحصر به فرد برملا کند. 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بانیان رویکرد راه حل محور عبارت اند از (استیو دیشازر) ، (اینسو کیم برگ) ، (ویلیام اوهانلان) و (میشل وینر_داویس)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8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 استیو دیشازر نظریه اش را خانواده درمانی کوتاه مدت نام گذاری کرده و آن را به عنوان یک رویکرد اکونومیستی توصیف نمود. </a:t>
            </a:r>
          </a:p>
          <a:p>
            <a:pPr marL="0" lvl="0" indent="0" algn="r" rtl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fa-IR" sz="2400" b="1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01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87400"/>
            <a:ext cx="8761413" cy="8932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>
                <a:solidFill>
                  <a:schemeClr val="accent5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خاستگاه رویکرد راه حل محور</a:t>
            </a:r>
            <a:r>
              <a:rPr lang="fa-IR"/>
              <a:t/>
            </a:r>
            <a:br>
              <a:rPr lang="fa-IR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2311400"/>
            <a:ext cx="10792691" cy="37014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200000"/>
              </a:lnSpc>
              <a:spcBef>
                <a:spcPct val="0"/>
              </a:spcBef>
              <a:buClrTx/>
              <a:buSzTx/>
              <a:buNone/>
            </a:pPr>
            <a:r>
              <a:rPr lang="fa-IR" sz="2400" b="1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درمان </a:t>
            </a:r>
            <a:r>
              <a:rPr lang="fa-IR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راه حل محور به دلیل تاکید بر نگرش غیرآسیب شناسانه در مورد افراد،تمرکز بر کوتاه مدت بودن فرآیند، داشتن ماهیتی عمل گرایانه و استفاده از تکنیک های روان و قابل آموزش، امروزه یکی از محبوب ترین رویکرد هاست.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2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8500"/>
            <a:ext cx="8825659" cy="9821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مفروضه های رویکرد راه حل محور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36800"/>
            <a:ext cx="11150600" cy="43053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>
                <a:solidFill>
                  <a:srgbClr val="000000"/>
                </a:solidFill>
                <a:latin typeface="Century Gothic" panose="020B0502020202020204"/>
              </a:defRPr>
            </a:lvl1pPr>
            <a:lvl2pPr>
              <a:defRPr>
                <a:solidFill>
                  <a:srgbClr val="000000"/>
                </a:solidFill>
                <a:latin typeface="Century Gothic" panose="020B0502020202020204"/>
              </a:defRPr>
            </a:lvl2pPr>
            <a:lvl3pPr>
              <a:defRPr>
                <a:solidFill>
                  <a:srgbClr val="000000"/>
                </a:solidFill>
                <a:latin typeface="Century Gothic" panose="020B0502020202020204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/>
              </a:defRPr>
            </a:lvl5pPr>
            <a:lvl6pPr>
              <a:defRPr>
                <a:solidFill>
                  <a:srgbClr val="000000"/>
                </a:solidFill>
                <a:latin typeface="Century Gothic" panose="020B0502020202020204"/>
              </a:defRPr>
            </a:lvl6pPr>
            <a:lvl7pPr>
              <a:defRPr>
                <a:solidFill>
                  <a:srgbClr val="000000"/>
                </a:solidFill>
                <a:latin typeface="Century Gothic" panose="020B0502020202020204"/>
              </a:defRPr>
            </a:lvl7pPr>
            <a:lvl8pPr>
              <a:defRPr>
                <a:solidFill>
                  <a:srgbClr val="000000"/>
                </a:solidFill>
                <a:latin typeface="Century Gothic" panose="020B0502020202020204"/>
              </a:defRPr>
            </a:lvl8pPr>
            <a:lvl9pPr>
              <a:defRPr>
                <a:solidFill>
                  <a:srgbClr val="000000"/>
                </a:solidFill>
                <a:latin typeface="Century Gothic" panose="020B0502020202020204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fa-IR" sz="2400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:</a:t>
            </a:r>
            <a:endParaRPr lang="fa-IR" sz="2400" dirty="0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457200" lvl="0" indent="-45720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endParaRPr lang="fa-IR" sz="2400" b="1" dirty="0" smtClean="0">
              <a:solidFill>
                <a:schemeClr val="accent2">
                  <a:lumMod val="75000"/>
                </a:schemeClr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457200" lvl="0" indent="-457200" algn="r" rtl="1">
              <a:lnSpc>
                <a:spcPct val="150000"/>
              </a:lnSpc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fa-IR" sz="2400" b="1" dirty="0" smtClean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مهمترین </a:t>
            </a:r>
            <a:r>
              <a:rPr lang="fa-IR" sz="2400" b="1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فرضیاتی که چینش عناصر درمانی را در رویکرد راه حل محور موجب شده است از این قرارند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457200" lvl="0" indent="-45720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هرانسان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موجود منحصر به فردی است.</a:t>
            </a:r>
          </a:p>
          <a:p>
            <a:pPr marL="457200" lvl="0" indent="-45720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Garamond" panose="02020404030301010803"/>
                <a:cs typeface="B Nazanin" panose="00000400000000000000" pitchFamily="2" charset="-78"/>
              </a:rPr>
              <a:t>هررابطه انسانی پیکره ای بی مانند و انحصاری است.</a:t>
            </a:r>
          </a:p>
          <a:p>
            <a:pPr marL="457200" indent="-45720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انسان‌ها منابعی ذاتی و بالقوه جهت یاری کردن خودشان در اختیار دارند.</a:t>
            </a:r>
          </a:p>
          <a:p>
            <a:pPr marL="457200" indent="-457200" algn="r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تغییر عنصری اجتناب ناپذیر و مستمر است.</a:t>
            </a:r>
          </a:p>
          <a:p>
            <a:pPr marL="457200" indent="-457200" algn="r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marL="457200" indent="-457200" algn="r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marL="457200" lvl="0" indent="-457200" algn="r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endParaRPr lang="fa-IR" sz="2400" dirty="0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457200" lvl="0" indent="-457200" algn="r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endParaRPr lang="fa-IR" sz="2400" dirty="0">
              <a:solidFill>
                <a:prstClr val="black"/>
              </a:solidFill>
              <a:latin typeface="Garamond" panose="02020404030301010803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7569</TotalTime>
  <Words>1182</Words>
  <Application>Microsoft Office PowerPoint</Application>
  <PresentationFormat>Custom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Dividend</vt:lpstr>
      <vt:lpstr>SFBT</vt:lpstr>
      <vt:lpstr>PowerPoint Presentation</vt:lpstr>
      <vt:lpstr>فهرست مطالب</vt:lpstr>
      <vt:lpstr>فهرست مطالب</vt:lpstr>
      <vt:lpstr>درمان کوتاه مدت راه حل محور</vt:lpstr>
      <vt:lpstr>ویژگی درمان راه حل محور </vt:lpstr>
      <vt:lpstr>خاستگاه رویکرد راه حل محور </vt:lpstr>
      <vt:lpstr>خاستگاه رویکرد راه حل محور </vt:lpstr>
      <vt:lpstr>مفروضه های رویکرد راه حل محور </vt:lpstr>
      <vt:lpstr>مفروضه های رویکرد راه حل محور</vt:lpstr>
      <vt:lpstr>مفروضه های رویکرد راه حل محور</vt:lpstr>
      <vt:lpstr>مفروضه های رویکرد راه حل محور</vt:lpstr>
      <vt:lpstr>اصول کاری درمان کوتاه مدت راه حل محور </vt:lpstr>
      <vt:lpstr>اصول کاری درمان کوتاه مدت راه حل محور</vt:lpstr>
      <vt:lpstr>اصول کاری درمان کوتاه مدت راه حل محور</vt:lpstr>
      <vt:lpstr>اصول کاری درمان کوتاه مدت راه حل محور</vt:lpstr>
      <vt:lpstr>اصول کاری درمان کوتاه مدت راه حل محور</vt:lpstr>
      <vt:lpstr>ویژگی‌های درمانگر راه‌حل محور </vt:lpstr>
      <vt:lpstr>ویژگی‌های درمانگر راه‌حل محور </vt:lpstr>
      <vt:lpstr>PowerPoint Presentation</vt:lpstr>
      <vt:lpstr>ویژگی‌های درمانگر راه‌حل محور</vt:lpstr>
      <vt:lpstr>کارکردهای درمانگر راه حل محور </vt:lpstr>
    </vt:vector>
  </TitlesOfParts>
  <Company>madsg.com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KhastKhodaei;Me</dc:creator>
  <dc:description>madsg.com</dc:description>
  <cp:lastModifiedBy>09018868042</cp:lastModifiedBy>
  <cp:revision>470</cp:revision>
  <dcterms:created xsi:type="dcterms:W3CDTF">2014-03-10T21:51:02Z</dcterms:created>
  <dcterms:modified xsi:type="dcterms:W3CDTF">2022-04-21T07:51:32Z</dcterms:modified>
</cp:coreProperties>
</file>